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56" r:id="rId6"/>
    <p:sldId id="299" r:id="rId7"/>
    <p:sldId id="303" r:id="rId8"/>
    <p:sldId id="300" r:id="rId9"/>
    <p:sldId id="305" r:id="rId10"/>
    <p:sldId id="306" r:id="rId11"/>
    <p:sldId id="307" r:id="rId12"/>
    <p:sldId id="301" r:id="rId13"/>
    <p:sldId id="304" r:id="rId14"/>
    <p:sldId id="308" r:id="rId15"/>
    <p:sldId id="309" r:id="rId16"/>
    <p:sldId id="310" r:id="rId17"/>
    <p:sldId id="312" r:id="rId18"/>
    <p:sldId id="313" r:id="rId19"/>
    <p:sldId id="260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5" autoAdjust="0"/>
    <p:restoredTop sz="94631"/>
  </p:normalViewPr>
  <p:slideViewPr>
    <p:cSldViewPr>
      <p:cViewPr varScale="1">
        <p:scale>
          <a:sx n="110" d="100"/>
          <a:sy n="110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16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-laskentataulukko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-laskentataulukko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haViitasaari\Documents\yhteishaun%20tiedot%20kev&#228;t%20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-laskentataulukko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-laskentataulukko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-laskentataulukko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000"/>
              <a:t>YAMK-koulutusten vetovoimaisuus, ensisijaiset hakijat/alpat, yhteishaku kevät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Taul6!$A$196:$A$373</c:f>
              <c:strCache>
                <c:ptCount val="24"/>
                <c:pt idx="0">
                  <c:v>Arcada</c:v>
                </c:pt>
                <c:pt idx="1">
                  <c:v>Saimia</c:v>
                </c:pt>
                <c:pt idx="2">
                  <c:v>Karelia</c:v>
                </c:pt>
                <c:pt idx="3">
                  <c:v>MAMK</c:v>
                </c:pt>
                <c:pt idx="4">
                  <c:v>KyAMK</c:v>
                </c:pt>
                <c:pt idx="5">
                  <c:v>Lapin AMK</c:v>
                </c:pt>
                <c:pt idx="6">
                  <c:v>Novia</c:v>
                </c:pt>
                <c:pt idx="7">
                  <c:v>TuAMK</c:v>
                </c:pt>
                <c:pt idx="8">
                  <c:v>KAMK</c:v>
                </c:pt>
                <c:pt idx="9">
                  <c:v>Diak</c:v>
                </c:pt>
                <c:pt idx="10">
                  <c:v>SeAMK</c:v>
                </c:pt>
                <c:pt idx="11">
                  <c:v>LAMK</c:v>
                </c:pt>
                <c:pt idx="12">
                  <c:v>OAMK</c:v>
                </c:pt>
                <c:pt idx="13">
                  <c:v>JAMK</c:v>
                </c:pt>
                <c:pt idx="14">
                  <c:v>SAMK</c:v>
                </c:pt>
                <c:pt idx="15">
                  <c:v>VAMK</c:v>
                </c:pt>
                <c:pt idx="16">
                  <c:v>HAMK</c:v>
                </c:pt>
                <c:pt idx="17">
                  <c:v>Savonia</c:v>
                </c:pt>
                <c:pt idx="18">
                  <c:v>Metropolia</c:v>
                </c:pt>
                <c:pt idx="19">
                  <c:v>Humak</c:v>
                </c:pt>
                <c:pt idx="20">
                  <c:v>TAMK</c:v>
                </c:pt>
                <c:pt idx="21">
                  <c:v>Centria</c:v>
                </c:pt>
                <c:pt idx="22">
                  <c:v>Laurea</c:v>
                </c:pt>
                <c:pt idx="23">
                  <c:v>Haaga-Helia</c:v>
                </c:pt>
              </c:strCache>
            </c:strRef>
          </c:cat>
          <c:val>
            <c:numRef>
              <c:f>Taul6!$F$196:$F$373</c:f>
              <c:numCache>
                <c:formatCode>0.00</c:formatCode>
                <c:ptCount val="24"/>
                <c:pt idx="0">
                  <c:v>0.67500000000000004</c:v>
                </c:pt>
                <c:pt idx="1">
                  <c:v>0.88421052631578945</c:v>
                </c:pt>
                <c:pt idx="2">
                  <c:v>1.3083333333333333</c:v>
                </c:pt>
                <c:pt idx="3">
                  <c:v>1.325</c:v>
                </c:pt>
                <c:pt idx="4">
                  <c:v>1.3630136986301369</c:v>
                </c:pt>
                <c:pt idx="5">
                  <c:v>1.3666666666666667</c:v>
                </c:pt>
                <c:pt idx="6">
                  <c:v>1.4583333333333333</c:v>
                </c:pt>
                <c:pt idx="7">
                  <c:v>1.5029069767441861</c:v>
                </c:pt>
                <c:pt idx="8">
                  <c:v>1.64</c:v>
                </c:pt>
                <c:pt idx="9">
                  <c:v>1.7</c:v>
                </c:pt>
                <c:pt idx="10">
                  <c:v>1.8111111111111111</c:v>
                </c:pt>
                <c:pt idx="11">
                  <c:v>1.8265306122448979</c:v>
                </c:pt>
                <c:pt idx="12">
                  <c:v>2.0615384615384613</c:v>
                </c:pt>
                <c:pt idx="13">
                  <c:v>2.0826086956521741</c:v>
                </c:pt>
                <c:pt idx="14">
                  <c:v>2.091549295774648</c:v>
                </c:pt>
                <c:pt idx="15">
                  <c:v>2.1142857142857143</c:v>
                </c:pt>
                <c:pt idx="16">
                  <c:v>2.14</c:v>
                </c:pt>
                <c:pt idx="17">
                  <c:v>2.157142857142857</c:v>
                </c:pt>
                <c:pt idx="18">
                  <c:v>2.3880597014925371</c:v>
                </c:pt>
                <c:pt idx="19">
                  <c:v>2.5142857142857142</c:v>
                </c:pt>
                <c:pt idx="20">
                  <c:v>2.709090909090909</c:v>
                </c:pt>
                <c:pt idx="21">
                  <c:v>3.2749999999999999</c:v>
                </c:pt>
                <c:pt idx="22">
                  <c:v>3.7266666666666666</c:v>
                </c:pt>
                <c:pt idx="23">
                  <c:v>3.9658119658119659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734200"/>
        <c:axId val="188885464"/>
      </c:barChart>
      <c:catAx>
        <c:axId val="187734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885464"/>
        <c:crosses val="autoZero"/>
        <c:auto val="1"/>
        <c:lblAlgn val="ctr"/>
        <c:lblOffset val="100"/>
        <c:noMultiLvlLbl val="0"/>
      </c:catAx>
      <c:valAx>
        <c:axId val="188885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7734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000"/>
              <a:t>Marata, ensisijaiset hakijat/alpat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Taul5!$A$136:$A$150</c:f>
              <c:strCache>
                <c:ptCount val="15"/>
                <c:pt idx="0">
                  <c:v>Matkailu-, ravitsemis- ja talousala</c:v>
                </c:pt>
                <c:pt idx="1">
                  <c:v>Kajaanin ammattikorkeakoulu</c:v>
                </c:pt>
                <c:pt idx="2">
                  <c:v>Lapin ammattikorkeakoulu</c:v>
                </c:pt>
                <c:pt idx="3">
                  <c:v>Savonia-ammattikorkeakoulu</c:v>
                </c:pt>
                <c:pt idx="4">
                  <c:v>Satakunnan ammattikorkeakoulu</c:v>
                </c:pt>
                <c:pt idx="5">
                  <c:v>Karelia-ammattikorkeakoulu</c:v>
                </c:pt>
                <c:pt idx="6">
                  <c:v>Seinäjoen ammattikorkeakoulu</c:v>
                </c:pt>
                <c:pt idx="7">
                  <c:v>Mikkelin ammattikorkeakoulu</c:v>
                </c:pt>
                <c:pt idx="8">
                  <c:v>Yrkeshögskolan Novia</c:v>
                </c:pt>
                <c:pt idx="9">
                  <c:v>Haaga-Helia ammattikorkeakoulu</c:v>
                </c:pt>
                <c:pt idx="10">
                  <c:v>Jyväskylän ammattikorkeakoulu</c:v>
                </c:pt>
                <c:pt idx="11">
                  <c:v>Saimaan ammattikorkeakoulu</c:v>
                </c:pt>
                <c:pt idx="12">
                  <c:v>Tampereen ammattikorkeakoulu</c:v>
                </c:pt>
                <c:pt idx="13">
                  <c:v>Lahden ammattikorkeakoulu</c:v>
                </c:pt>
                <c:pt idx="14">
                  <c:v>Laurea-ammattikorkeakoulu</c:v>
                </c:pt>
              </c:strCache>
            </c:strRef>
          </c:cat>
          <c:val>
            <c:numRef>
              <c:f>Taul5!$E$136:$E$150</c:f>
              <c:numCache>
                <c:formatCode>0.00</c:formatCode>
                <c:ptCount val="15"/>
                <c:pt idx="0">
                  <c:v>2.3729323308270676</c:v>
                </c:pt>
                <c:pt idx="1">
                  <c:v>1.24</c:v>
                </c:pt>
                <c:pt idx="2">
                  <c:v>1.4216216216216215</c:v>
                </c:pt>
                <c:pt idx="3">
                  <c:v>1.4761904761904763</c:v>
                </c:pt>
                <c:pt idx="4">
                  <c:v>1.5111111111111111</c:v>
                </c:pt>
                <c:pt idx="5">
                  <c:v>1.75</c:v>
                </c:pt>
                <c:pt idx="6">
                  <c:v>1.8285714285714285</c:v>
                </c:pt>
                <c:pt idx="7">
                  <c:v>1.9384615384615385</c:v>
                </c:pt>
                <c:pt idx="8">
                  <c:v>2</c:v>
                </c:pt>
                <c:pt idx="9">
                  <c:v>2.4941176470588236</c:v>
                </c:pt>
                <c:pt idx="10">
                  <c:v>2.84</c:v>
                </c:pt>
                <c:pt idx="11">
                  <c:v>3.1222222222222222</c:v>
                </c:pt>
                <c:pt idx="12">
                  <c:v>3.39</c:v>
                </c:pt>
                <c:pt idx="13">
                  <c:v>3.4750000000000001</c:v>
                </c:pt>
                <c:pt idx="14">
                  <c:v>3.7473684210526317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154640"/>
        <c:axId val="190176368"/>
      </c:barChart>
      <c:catAx>
        <c:axId val="18915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0176368"/>
        <c:crosses val="autoZero"/>
        <c:auto val="1"/>
        <c:lblAlgn val="ctr"/>
        <c:lblOffset val="100"/>
        <c:noMultiLvlLbl val="0"/>
      </c:catAx>
      <c:valAx>
        <c:axId val="190176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915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000"/>
              <a:t>Luonnonvara- ja ympäristöala, ensisijaiset hakijat/alpat</a:t>
            </a:r>
          </a:p>
        </c:rich>
      </c:tx>
      <c:layout>
        <c:manualLayout>
          <c:xMode val="edge"/>
          <c:yMode val="edge"/>
          <c:x val="0.25617660639642265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Taul5!$A$97:$A$107</c:f>
              <c:strCache>
                <c:ptCount val="11"/>
                <c:pt idx="0">
                  <c:v>Luonnonvara- ja ympäristöala</c:v>
                </c:pt>
                <c:pt idx="1">
                  <c:v>Yrkeshögskolan Novia</c:v>
                </c:pt>
                <c:pt idx="2">
                  <c:v>Savonia-ammattikorkeakoulu</c:v>
                </c:pt>
                <c:pt idx="3">
                  <c:v>Seinäjoen ammattikorkeakoulu</c:v>
                </c:pt>
                <c:pt idx="4">
                  <c:v>Jyväskylän ammattikorkeakoulu</c:v>
                </c:pt>
                <c:pt idx="5">
                  <c:v>Lapin ammattikorkeakoulu</c:v>
                </c:pt>
                <c:pt idx="6">
                  <c:v>Karelia-ammattikorkeakoulu</c:v>
                </c:pt>
                <c:pt idx="7">
                  <c:v>Hämeen ammattikorkeakoulu</c:v>
                </c:pt>
                <c:pt idx="8">
                  <c:v>Oulun ammattikorkeakoulu</c:v>
                </c:pt>
                <c:pt idx="9">
                  <c:v>Mikkelin ammattikorkeakoulu</c:v>
                </c:pt>
                <c:pt idx="10">
                  <c:v>Tampereen ammattikorkeakoulu</c:v>
                </c:pt>
              </c:strCache>
            </c:strRef>
          </c:cat>
          <c:val>
            <c:numRef>
              <c:f>Taul5!$E$97:$E$107</c:f>
              <c:numCache>
                <c:formatCode>0.00</c:formatCode>
                <c:ptCount val="11"/>
                <c:pt idx="0">
                  <c:v>1.9384404924760601</c:v>
                </c:pt>
                <c:pt idx="1">
                  <c:v>0.85135135135135132</c:v>
                </c:pt>
                <c:pt idx="2">
                  <c:v>0.98666666666666669</c:v>
                </c:pt>
                <c:pt idx="3">
                  <c:v>1.1333333333333333</c:v>
                </c:pt>
                <c:pt idx="4">
                  <c:v>1.2285714285714286</c:v>
                </c:pt>
                <c:pt idx="5">
                  <c:v>2</c:v>
                </c:pt>
                <c:pt idx="6">
                  <c:v>2.2250000000000001</c:v>
                </c:pt>
                <c:pt idx="7">
                  <c:v>2.2541666666666669</c:v>
                </c:pt>
                <c:pt idx="8">
                  <c:v>2.5769230769230771</c:v>
                </c:pt>
                <c:pt idx="9">
                  <c:v>2.8285714285714287</c:v>
                </c:pt>
                <c:pt idx="10">
                  <c:v>4.6333333333333337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4226696"/>
        <c:axId val="187735624"/>
      </c:barChart>
      <c:catAx>
        <c:axId val="274226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7735624"/>
        <c:crosses val="autoZero"/>
        <c:auto val="1"/>
        <c:lblAlgn val="ctr"/>
        <c:lblOffset val="100"/>
        <c:noMultiLvlLbl val="0"/>
      </c:catAx>
      <c:valAx>
        <c:axId val="187735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7422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000"/>
              <a:t>Luonnontieteet, ensisijaiset hakijat/aloituspaikat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Taul5!$A$58:$A$71</c:f>
              <c:strCache>
                <c:ptCount val="14"/>
                <c:pt idx="0">
                  <c:v>Luonnontieteiden ala</c:v>
                </c:pt>
                <c:pt idx="1">
                  <c:v>Lapin ammattikorkeakoulu</c:v>
                </c:pt>
                <c:pt idx="2">
                  <c:v>Vaasan ammattikorkeakoulu</c:v>
                </c:pt>
                <c:pt idx="3">
                  <c:v>Mikkelin ammattikorkeakoulu</c:v>
                </c:pt>
                <c:pt idx="4">
                  <c:v>Satakunnan ammattikorkeakoulu</c:v>
                </c:pt>
                <c:pt idx="5">
                  <c:v>Oulun ammattikorkeakoulu</c:v>
                </c:pt>
                <c:pt idx="6">
                  <c:v>Lahden ammattikorkeakoulu</c:v>
                </c:pt>
                <c:pt idx="7">
                  <c:v>Haaga-Helia ammattikorkeakoulu</c:v>
                </c:pt>
                <c:pt idx="8">
                  <c:v>Laurea-ammattikorkeakoulu</c:v>
                </c:pt>
                <c:pt idx="9">
                  <c:v>Hämeen ammattikorkeakoulu</c:v>
                </c:pt>
                <c:pt idx="10">
                  <c:v>Tampereen ammattikorkeakoulu</c:v>
                </c:pt>
                <c:pt idx="11">
                  <c:v>Jyväskylän ammattikorkeakoulu</c:v>
                </c:pt>
                <c:pt idx="12">
                  <c:v>Karelia-ammattikorkeakoulu</c:v>
                </c:pt>
                <c:pt idx="13">
                  <c:v>Kajaanin ammattikorkeakoulu</c:v>
                </c:pt>
              </c:strCache>
            </c:strRef>
          </c:cat>
          <c:val>
            <c:numRef>
              <c:f>Taul5!$E$58:$E$71</c:f>
              <c:numCache>
                <c:formatCode>0.00</c:formatCode>
                <c:ptCount val="14"/>
                <c:pt idx="0">
                  <c:v>2.596685082872928</c:v>
                </c:pt>
                <c:pt idx="1">
                  <c:v>0.4</c:v>
                </c:pt>
                <c:pt idx="2">
                  <c:v>0.8571428571428571</c:v>
                </c:pt>
                <c:pt idx="3">
                  <c:v>1.425</c:v>
                </c:pt>
                <c:pt idx="4">
                  <c:v>1.6</c:v>
                </c:pt>
                <c:pt idx="5">
                  <c:v>1.8090909090909091</c:v>
                </c:pt>
                <c:pt idx="6">
                  <c:v>1.9166666666666667</c:v>
                </c:pt>
                <c:pt idx="7">
                  <c:v>2.5621621621621622</c:v>
                </c:pt>
                <c:pt idx="8">
                  <c:v>2.6636363636363636</c:v>
                </c:pt>
                <c:pt idx="9">
                  <c:v>3.0571428571428569</c:v>
                </c:pt>
                <c:pt idx="10">
                  <c:v>3.4</c:v>
                </c:pt>
                <c:pt idx="11">
                  <c:v>3.8250000000000002</c:v>
                </c:pt>
                <c:pt idx="12">
                  <c:v>3.8333333333333335</c:v>
                </c:pt>
                <c:pt idx="13">
                  <c:v>5.2249999999999996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0585608"/>
        <c:axId val="190586000"/>
      </c:barChart>
      <c:catAx>
        <c:axId val="190585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0586000"/>
        <c:crosses val="autoZero"/>
        <c:auto val="1"/>
        <c:lblAlgn val="ctr"/>
        <c:lblOffset val="100"/>
        <c:noMultiLvlLbl val="0"/>
      </c:catAx>
      <c:valAx>
        <c:axId val="19058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058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000"/>
              <a:t>Kulttuuriala, ensisijaiset hakijat/alpat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Taul5!$A$11:$A$30</c:f>
              <c:strCache>
                <c:ptCount val="20"/>
                <c:pt idx="0">
                  <c:v>Kulttuuriala</c:v>
                </c:pt>
                <c:pt idx="1">
                  <c:v>Centria-ammattikorkeakoulu</c:v>
                </c:pt>
                <c:pt idx="2">
                  <c:v>Lapin ammattikorkeakoulu</c:v>
                </c:pt>
                <c:pt idx="3">
                  <c:v>Savonia-ammattikorkeakoulu</c:v>
                </c:pt>
                <c:pt idx="4">
                  <c:v>Yrkeshögskolan Arcada</c:v>
                </c:pt>
                <c:pt idx="5">
                  <c:v>Seinäjoen ammattikorkeakoulu</c:v>
                </c:pt>
                <c:pt idx="6">
                  <c:v>Yrkeshögskolan Novia</c:v>
                </c:pt>
                <c:pt idx="7">
                  <c:v>Hämeen ammattikorkeakoulu</c:v>
                </c:pt>
                <c:pt idx="8">
                  <c:v>Jyväskylän ammattikorkeakoulu</c:v>
                </c:pt>
                <c:pt idx="9">
                  <c:v>Karelia-ammattikorkeakoulu</c:v>
                </c:pt>
                <c:pt idx="10">
                  <c:v>Saimaan ammattikorkeakoulu</c:v>
                </c:pt>
                <c:pt idx="11">
                  <c:v>Kymenlaakson ammattikorkeakoulu</c:v>
                </c:pt>
                <c:pt idx="12">
                  <c:v>Satakunnan ammattikorkeakoulu</c:v>
                </c:pt>
                <c:pt idx="13">
                  <c:v>Oulun ammattikorkeakoulu</c:v>
                </c:pt>
                <c:pt idx="14">
                  <c:v>Turun ammattikorkeakoulu</c:v>
                </c:pt>
                <c:pt idx="15">
                  <c:v>Lahden ammattikorkeakoulu</c:v>
                </c:pt>
                <c:pt idx="16">
                  <c:v>Humanistinen ammattikorkeakoulu</c:v>
                </c:pt>
                <c:pt idx="17">
                  <c:v>Tampereen ammattikorkeakoulu</c:v>
                </c:pt>
                <c:pt idx="18">
                  <c:v>Metropolia Ammattikorkeakoulu</c:v>
                </c:pt>
                <c:pt idx="19">
                  <c:v>Haaga-Helia ammattikorkeakoulu</c:v>
                </c:pt>
              </c:strCache>
            </c:strRef>
          </c:cat>
          <c:val>
            <c:numRef>
              <c:f>Taul5!$E$11:$E$30</c:f>
              <c:numCache>
                <c:formatCode>0.00</c:formatCode>
                <c:ptCount val="20"/>
                <c:pt idx="0">
                  <c:v>3.3836712913553897</c:v>
                </c:pt>
                <c:pt idx="1">
                  <c:v>1.25</c:v>
                </c:pt>
                <c:pt idx="2">
                  <c:v>1.28</c:v>
                </c:pt>
                <c:pt idx="3">
                  <c:v>1.4827586206896552</c:v>
                </c:pt>
                <c:pt idx="4">
                  <c:v>1.537037037037037</c:v>
                </c:pt>
                <c:pt idx="5">
                  <c:v>1.6</c:v>
                </c:pt>
                <c:pt idx="6">
                  <c:v>1.8676470588235294</c:v>
                </c:pt>
                <c:pt idx="7">
                  <c:v>1.9</c:v>
                </c:pt>
                <c:pt idx="8">
                  <c:v>2.25</c:v>
                </c:pt>
                <c:pt idx="9">
                  <c:v>2.35</c:v>
                </c:pt>
                <c:pt idx="10">
                  <c:v>2.4666666666666668</c:v>
                </c:pt>
                <c:pt idx="11">
                  <c:v>2.5666666666666669</c:v>
                </c:pt>
                <c:pt idx="12">
                  <c:v>2.75</c:v>
                </c:pt>
                <c:pt idx="13">
                  <c:v>2.9565217391304346</c:v>
                </c:pt>
                <c:pt idx="14">
                  <c:v>3.2478632478632479</c:v>
                </c:pt>
                <c:pt idx="15">
                  <c:v>3.6062176165803108</c:v>
                </c:pt>
                <c:pt idx="16">
                  <c:v>4.3837209302325579</c:v>
                </c:pt>
                <c:pt idx="17">
                  <c:v>4.7142857142857144</c:v>
                </c:pt>
                <c:pt idx="18">
                  <c:v>4.7976190476190474</c:v>
                </c:pt>
                <c:pt idx="19">
                  <c:v>5.9749999999999996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5295328"/>
        <c:axId val="275295720"/>
      </c:barChart>
      <c:catAx>
        <c:axId val="27529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75295720"/>
        <c:crosses val="autoZero"/>
        <c:auto val="1"/>
        <c:lblAlgn val="ctr"/>
        <c:lblOffset val="100"/>
        <c:noMultiLvlLbl val="0"/>
      </c:catAx>
      <c:valAx>
        <c:axId val="275295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7529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000"/>
              <a:t>Humanistinen ja kasvatusala, ensisijaiset hakijat /alpat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Taul5!$A$4:$A$8</c:f>
              <c:strCache>
                <c:ptCount val="5"/>
                <c:pt idx="0">
                  <c:v>Humanistinen ja kasvatusala</c:v>
                </c:pt>
                <c:pt idx="1">
                  <c:v>Centria-ammattikorkeakoulu</c:v>
                </c:pt>
                <c:pt idx="2">
                  <c:v>Diakonia-ammattikorkeakoulu</c:v>
                </c:pt>
                <c:pt idx="3">
                  <c:v>Mikkelin ammattikorkeakoulu</c:v>
                </c:pt>
                <c:pt idx="4">
                  <c:v>Humanistinen ammattikorkeakoulu</c:v>
                </c:pt>
              </c:strCache>
            </c:strRef>
          </c:cat>
          <c:val>
            <c:numRef>
              <c:f>Taul5!$E$4:$E$8</c:f>
              <c:numCache>
                <c:formatCode>0.00</c:formatCode>
                <c:ptCount val="5"/>
                <c:pt idx="0">
                  <c:v>2.6592427616926502</c:v>
                </c:pt>
                <c:pt idx="1">
                  <c:v>1.2857142857142858</c:v>
                </c:pt>
                <c:pt idx="2">
                  <c:v>1.828125</c:v>
                </c:pt>
                <c:pt idx="3">
                  <c:v>2.0444444444444443</c:v>
                </c:pt>
                <c:pt idx="4">
                  <c:v>3.081967213114754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5296504"/>
        <c:axId val="275296896"/>
      </c:barChart>
      <c:catAx>
        <c:axId val="275296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75296896"/>
        <c:crosses val="autoZero"/>
        <c:auto val="1"/>
        <c:lblAlgn val="ctr"/>
        <c:lblOffset val="100"/>
        <c:noMultiLvlLbl val="0"/>
      </c:catAx>
      <c:valAx>
        <c:axId val="27529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75296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81F0D-978A-47E6-9146-1C4FFC308253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8BDB5-F319-404E-BFF3-114CE40A6F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74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60C6-22E3-4143-9078-FA844DFFC661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5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60C6-22E3-4143-9078-FA844DFFC661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60C6-22E3-4143-9078-FA844DFFC661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6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9E1D-2D3D-495E-BA2D-0FE9B8094151}" type="datetime1">
              <a:rPr lang="fi-FI" smtClean="0"/>
              <a:t>29.4.2016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63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C7E9-6748-4256-B039-6D73879E0D8A}" type="datetime1">
              <a:rPr lang="fi-FI" smtClean="0"/>
              <a:t>29.4.2016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20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5203-D8DE-42E7-AA2A-815563824AC7}" type="datetime1">
              <a:rPr lang="fi-FI" smtClean="0"/>
              <a:t>29.4.2016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6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E9DA-4460-4A80-B3D6-A8D4472337B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4079-C59E-4FD4-A0CC-41B0FC8CE58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78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E9DA-4460-4A80-B3D6-A8D4472337B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4079-C59E-4FD4-A0CC-41B0FC8CE58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82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E9DA-4460-4A80-B3D6-A8D4472337B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4079-C59E-4FD4-A0CC-41B0FC8CE58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8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E9DA-4460-4A80-B3D6-A8D4472337B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4079-C59E-4FD4-A0CC-41B0FC8CE58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E9DA-4460-4A80-B3D6-A8D4472337B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4079-C59E-4FD4-A0CC-41B0FC8CE58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1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E9DA-4460-4A80-B3D6-A8D4472337B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4079-C59E-4FD4-A0CC-41B0FC8CE58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99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E9DA-4460-4A80-B3D6-A8D4472337B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4079-C59E-4FD4-A0CC-41B0FC8CE58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4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E9DA-4460-4A80-B3D6-A8D4472337B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4079-C59E-4FD4-A0CC-41B0FC8CE58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29.4.2016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0814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E9DA-4460-4A80-B3D6-A8D4472337B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4079-C59E-4FD4-A0CC-41B0FC8CE58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85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E9DA-4460-4A80-B3D6-A8D4472337B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4079-C59E-4FD4-A0CC-41B0FC8CE58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61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E9DA-4460-4A80-B3D6-A8D4472337B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4079-C59E-4FD4-A0CC-41B0FC8CE58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3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4F7-81BE-45DB-BF43-E9B60B3D7D4C}" type="datetime1">
              <a:rPr lang="fi-FI" smtClean="0"/>
              <a:t>29.4.2016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5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7804-E684-43B2-B29E-0551E127EF43}" type="datetime1">
              <a:rPr lang="fi-FI" smtClean="0"/>
              <a:t>29.4.2016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897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27E5-8F51-4477-AD85-CF5B67E9D29A}" type="datetime1">
              <a:rPr lang="fi-FI" smtClean="0"/>
              <a:t>29.4.2016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5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FE59-EC32-4DC4-9548-867D606C7905}" type="datetime1">
              <a:rPr lang="fi-FI" smtClean="0"/>
              <a:t>29.4.2016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00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EBA5-7C8C-4385-AE81-20F2BA224583}" type="datetime1">
              <a:rPr lang="fi-FI" smtClean="0"/>
              <a:t>29.4.2016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025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9364-D4B9-4CE5-9C11-2745B71DCE5B}" type="datetime1">
              <a:rPr lang="fi-FI" smtClean="0"/>
              <a:t>29.4.2016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01EC-8813-43CA-9189-3D351B01599E}" type="datetime1">
              <a:rPr lang="fi-FI" smtClean="0"/>
              <a:t>29.4.2016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66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39006-11CE-419D-B9D1-4C3ED02901F4}" type="datetime1">
              <a:rPr lang="fi-FI" smtClean="0"/>
              <a:t>29.4.2016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42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E9DA-4460-4A80-B3D6-A8D4472337B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4079-C59E-4FD4-A0CC-41B0FC8CE58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4632" cy="3168352"/>
          </a:xfr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bg1"/>
                </a:solidFill>
              </a:rPr>
              <a:t>Tilastoja kevään 2016 yhteishausta</a:t>
            </a:r>
            <a:endParaRPr lang="fi-FI" sz="4000" dirty="0">
              <a:solidFill>
                <a:schemeClr val="bg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94884" y="3573016"/>
            <a:ext cx="6552000" cy="1944216"/>
          </a:xfrm>
        </p:spPr>
        <p:txBody>
          <a:bodyPr>
            <a:normAutofit/>
          </a:bodyPr>
          <a:lstStyle/>
          <a:p>
            <a:r>
              <a:rPr lang="fi-FI" altLang="fi-FI" sz="2000" dirty="0" err="1" smtClean="0">
                <a:solidFill>
                  <a:srgbClr val="0066CC"/>
                </a:solidFill>
              </a:rPr>
              <a:t>Arenen</a:t>
            </a:r>
            <a:r>
              <a:rPr lang="fi-FI" altLang="fi-FI" sz="2000" dirty="0" smtClean="0">
                <a:solidFill>
                  <a:srgbClr val="0066CC"/>
                </a:solidFill>
              </a:rPr>
              <a:t> kokous 20.4.</a:t>
            </a:r>
          </a:p>
        </p:txBody>
      </p:sp>
    </p:spTree>
    <p:extLst>
      <p:ext uri="{BB962C8B-B14F-4D97-AF65-F5344CB8AC3E}">
        <p14:creationId xmlns:p14="http://schemas.microsoft.com/office/powerpoint/2010/main" val="9012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29.4.2016</a:t>
            </a:fld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815759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49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29.4.2016</a:t>
            </a:fld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129959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031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29.4.2016</a:t>
            </a:fld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369405"/>
              </p:ext>
            </p:extLst>
          </p:nvPr>
        </p:nvGraphicFramePr>
        <p:xfrm>
          <a:off x="457200" y="692696"/>
          <a:ext cx="8229600" cy="54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22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29.4.2016</a:t>
            </a:fld>
            <a:endParaRPr lang="fi-FI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363535"/>
              </p:ext>
            </p:extLst>
          </p:nvPr>
        </p:nvGraphicFramePr>
        <p:xfrm>
          <a:off x="457200" y="268284"/>
          <a:ext cx="8229602" cy="6103431"/>
        </p:xfrm>
        <a:graphic>
          <a:graphicData uri="http://schemas.openxmlformats.org/drawingml/2006/table">
            <a:tbl>
              <a:tblPr/>
              <a:tblGrid>
                <a:gridCol w="802434"/>
                <a:gridCol w="5040560"/>
                <a:gridCol w="504056"/>
                <a:gridCol w="504056"/>
                <a:gridCol w="537354"/>
                <a:gridCol w="420571"/>
                <a:gridCol w="420571"/>
              </a:tblGrid>
              <a:tr h="131463"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Vetovoimaisimmat kohteet ensisijaisten hakijoiden perusteella. Laskettuna ohjelmat, joissa on yli 4 aloituspaikkaa ja ensisijaista hakijaa.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AMK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Koulutusohjelma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Aloitus-paikat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Ensisi-jaiset</a:t>
                      </a:r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hakijat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Kaikki </a:t>
                      </a:r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hakijat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Ensisi-jaiset</a:t>
                      </a:r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alpat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Kaikki/</a:t>
                      </a:r>
                      <a:r>
                        <a:rPr lang="fi-F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alpat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TaY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Teatterityön tutkinto-ohjelma, teatteritaiteen kandidaatti ja maisteri (3 v + 2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Ensihoitaja (AMK), Päivätoteutus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Fysioterapeutti (AMK), fysioterapia, päivätoteutus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Taideyo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Kuvataiteen kandidaatti ja maisteri (3,5 + 2 vuotta)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TuAMK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Sosionomi (AMK), monimuotototeutus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Logopedian tutkinto-ohjelma, humanististen tieteiden kandidaatti ja filosofian maisteri (3 v + 2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Sosionomi (AMK), sosiaaliala, monimuotototeutus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Sosiaalipsykologia, valtiotieteiden kandidaatti ja maisteri (3 v + 2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Psykologia, psykologian kandidaatti ja psykologian tai filosofian maisteri (3 v + 2,5/2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Aalto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Visuaalisen viestinnän muotoilu, taiteen kandidaatti ja maisteri (3 v + 2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Medianomi (AMK), elokuva- ja televisiotuotanto: kuva ja leikkaus, päivätoteutus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Fysioterapeutti (AMK), päivätoteutus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Psykologian tutkinto-ohjelma, psykologian kandidaatti ja maisteri (3 v + 2,5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Fysioterapeutti (AMK), päivätoteutus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Suuhygienisti (AMK), suun terveydenhuolto, päivätoteutus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Sosionomi (AMK), monimuotototeutus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Medianomi (AMK), viestintä: 3D-animointi ja –visualisointi, päivätoteutus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Psykologia, psykologian kandidaatti ja psykologian maisteri (3 v + 2,5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Kätilö (AMK), päivätoteutus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Terveydenhoitaja (AMK), päivätoteutus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Ensihoitaja (AMK), ensihoito, päivätoteutus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Liikuntapedagogiikka, liikuntatieteiden kandidaatti ja maisteri (3 v + 2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Sosionomi (AMK), päivätoteutus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Sosiaalityö, valtiotieteiden kandidaatti ja maisteri (3 v + 2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Logopedia, humanististen tieteiden kandidaatti ja filosofian maisteri (3 v + 2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29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837609"/>
              </p:ext>
            </p:extLst>
          </p:nvPr>
        </p:nvGraphicFramePr>
        <p:xfrm>
          <a:off x="323528" y="332656"/>
          <a:ext cx="8496943" cy="6238686"/>
        </p:xfrm>
        <a:graphic>
          <a:graphicData uri="http://schemas.openxmlformats.org/drawingml/2006/table">
            <a:tbl>
              <a:tblPr/>
              <a:tblGrid>
                <a:gridCol w="720080"/>
                <a:gridCol w="5256584"/>
                <a:gridCol w="504056"/>
                <a:gridCol w="504056"/>
                <a:gridCol w="576064"/>
                <a:gridCol w="504056"/>
                <a:gridCol w="432047"/>
              </a:tblGrid>
              <a:tr h="131463"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Vähiten vetovoimaiset kohteet ensisijaisten hakijoiden perusteella. Laskettuna ohjelmat, joissa on yli 4 aloituspaikkaa ja ensisijaista hakijaa.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AMK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Koulutusohjelma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Aloitus-paikat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Ensisi-jaiset</a:t>
                      </a:r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hakijat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Kaikki </a:t>
                      </a:r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hakijat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Ensisi-jaiset</a:t>
                      </a:r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alpat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Kaikki</a:t>
                      </a:r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alpat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Maisterihaku, kasvatustieteiden koulutus, pääaineena aikuiskasvatustiede, kasvatustieteen maisteri (2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Sovellettu fysiikka, Kuopio, luonnontieteiden kandidaatti ja filosofian maisteri (3 v +2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 AMK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Tradenomi (AMK), tietojenkäsittely, päiväkoulutus, Tornio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 AMK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Insinööri (AMK), maanmittaustekniikka, päivätoteutus, Rovaniemi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TuAMK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Sosiaali- ja terveysalan ylempi AMK, kuntoutus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TuAMK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Insinööri (ylempi AMK), myyntityön insinööri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Oulun yo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Germaaninen filologia, humanististen tieteiden kandidaatti ja filosofian maisteri (3 v + 2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Maisterihaku, oikeustiede (Helsinki), oikeustieteen maisteri, ruotsinkielinen koulutus (2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Kemian ala, luonnontieteiden kandidaatti ja filosofian maisteri (3 v + 2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Energia- ja informaatiotekniikka, tekniikan kandidaatti ja diplomi-insinööri (3v + 2v), DIA-yhteisvalinta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Oulun yo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Kemia, luonnontieteiden kandidaatti ja filosofian maisteri (3 v + 2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Oulun yo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Kaivos- ja rikastustekniikka, tekniikan kandidaatti ja diplomi-insinööri (3v+2v), DIA -yhteisvalinta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Aineenopettaja, matematiikka, fysiikka, kemia ja tietojenkäsittelytiede, Joensuu, luonnontieteiden kandidaatti ja filosofian maisteri (3 v + 2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Matematiikka, fysiikka ja kemia, Joensuu, luonnontieteiden kandidaatti ja filosofian maisteri (3 v + 2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Maisterihaku, biologia (fysiologia ja neurotiede), filosofian maisteri (2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Maisterihaku, ympäristötieteet, Lahti, filosofian maisteri (2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Maisterihaku, molekyylibiotieteet (perinnöllisyystiede), filosofian maisteri (2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Maisterihaku, molekyylibiotieteet (biokemia), filosofian maisteri (2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Maisterihaku, biologia (yleinen mikrobiologia), filosofian maisteri (2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Maisterihaku, akvaattiset tieteet, filosofian maisteri (2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629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85584" cy="5472608"/>
          </a:xfrm>
        </p:spPr>
        <p:txBody>
          <a:bodyPr>
            <a:normAutofit fontScale="90000"/>
          </a:bodyPr>
          <a:lstStyle/>
          <a:p>
            <a:r>
              <a:rPr lang="fi-FI" sz="8800" dirty="0" smtClean="0">
                <a:solidFill>
                  <a:srgbClr val="0070C0"/>
                </a:solidFill>
              </a:rPr>
              <a:t/>
            </a:r>
            <a:br>
              <a:rPr lang="fi-FI" sz="8800" dirty="0" smtClean="0">
                <a:solidFill>
                  <a:srgbClr val="0070C0"/>
                </a:solidFill>
              </a:rPr>
            </a:br>
            <a:r>
              <a:rPr lang="fi-FI" sz="8800" dirty="0" smtClean="0">
                <a:solidFill>
                  <a:srgbClr val="0070C0"/>
                </a:solidFill>
              </a:rPr>
              <a:t/>
            </a:r>
            <a:br>
              <a:rPr lang="fi-FI" sz="8800" dirty="0" smtClean="0">
                <a:solidFill>
                  <a:srgbClr val="0070C0"/>
                </a:solidFill>
              </a:rPr>
            </a:br>
            <a:r>
              <a:rPr lang="fi-FI" sz="8800" dirty="0" smtClean="0">
                <a:solidFill>
                  <a:srgbClr val="0070C0"/>
                </a:solidFill>
              </a:rPr>
              <a:t/>
            </a:r>
            <a:br>
              <a:rPr lang="fi-FI" sz="8800" dirty="0" smtClean="0">
                <a:solidFill>
                  <a:srgbClr val="0070C0"/>
                </a:solidFill>
              </a:rPr>
            </a:br>
            <a:r>
              <a:rPr lang="fi-FI" sz="8800" dirty="0">
                <a:solidFill>
                  <a:srgbClr val="0070C0"/>
                </a:solidFill>
              </a:rPr>
              <a:t/>
            </a:r>
            <a:br>
              <a:rPr lang="fi-FI" sz="8800" dirty="0">
                <a:solidFill>
                  <a:srgbClr val="0070C0"/>
                </a:solidFill>
              </a:rPr>
            </a:br>
            <a:r>
              <a:rPr lang="fi-FI" dirty="0">
                <a:solidFill>
                  <a:srgbClr val="0070C0"/>
                </a:solidFill>
              </a:rPr>
              <a:t/>
            </a:r>
            <a:br>
              <a:rPr lang="fi-FI" dirty="0">
                <a:solidFill>
                  <a:srgbClr val="0070C0"/>
                </a:solidFill>
              </a:rPr>
            </a:br>
            <a:r>
              <a:rPr lang="fi-FI" dirty="0" smtClean="0">
                <a:solidFill>
                  <a:srgbClr val="0070C0"/>
                </a:solidFill>
              </a:rPr>
              <a:t/>
            </a:r>
            <a:br>
              <a:rPr lang="fi-FI" dirty="0" smtClean="0">
                <a:solidFill>
                  <a:srgbClr val="0070C0"/>
                </a:solidFill>
              </a:rPr>
            </a:br>
            <a:r>
              <a:rPr lang="fi-FI" dirty="0" smtClean="0">
                <a:solidFill>
                  <a:srgbClr val="0070C0"/>
                </a:solidFill>
              </a:rPr>
              <a:t/>
            </a:r>
            <a:br>
              <a:rPr lang="fi-FI" dirty="0" smtClean="0">
                <a:solidFill>
                  <a:srgbClr val="0070C0"/>
                </a:solidFill>
              </a:rPr>
            </a:br>
            <a:endParaRPr lang="fi-FI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584" cy="4666530"/>
          </a:xfrm>
        </p:spPr>
        <p:txBody>
          <a:bodyPr>
            <a:noAutofit/>
          </a:bodyPr>
          <a:lstStyle/>
          <a:p>
            <a:r>
              <a:rPr lang="fi-FI" sz="2000" b="1" dirty="0" smtClean="0">
                <a:solidFill>
                  <a:srgbClr val="0070C0"/>
                </a:solidFill>
              </a:rPr>
              <a:t>Vetovoimaisuus: ensisijaiset hakijat/ aloituspaikat</a:t>
            </a:r>
            <a:endParaRPr lang="fi-FI" sz="24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404664"/>
            <a:ext cx="5688000" cy="60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0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29.4.2016</a:t>
            </a:fld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715815"/>
              </p:ext>
            </p:extLst>
          </p:nvPr>
        </p:nvGraphicFramePr>
        <p:xfrm>
          <a:off x="457200" y="404664"/>
          <a:ext cx="8229600" cy="580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188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29.4.2016</a:t>
            </a:fld>
            <a:endParaRPr lang="fi-FI"/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171849"/>
              </p:ext>
            </p:extLst>
          </p:nvPr>
        </p:nvGraphicFramePr>
        <p:xfrm>
          <a:off x="457200" y="404664"/>
          <a:ext cx="8219254" cy="5852160"/>
        </p:xfrm>
        <a:graphic>
          <a:graphicData uri="http://schemas.openxmlformats.org/drawingml/2006/table">
            <a:tbl>
              <a:tblPr/>
              <a:tblGrid>
                <a:gridCol w="3538736"/>
                <a:gridCol w="720080"/>
                <a:gridCol w="936104"/>
                <a:gridCol w="1080120"/>
                <a:gridCol w="1008112"/>
                <a:gridCol w="936102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Aloitus-paikat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Ensisijaiset hakijat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Kaikki hakijat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Ensisijaise</a:t>
                      </a:r>
                      <a:r>
                        <a:rPr lang="fi-FI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alpat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Kaikki/ </a:t>
                      </a: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alpat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Ammattikorkeakoulutus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Humanistinen ja kasvatusala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Kulttuuriala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Yhteiskuntatieteiden, liiketalouden ja hallinnon 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Luonnontieteiden 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Tekniikan ja liikenteen 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Luonnonvara- ja ympäristöala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Sosiaali-, terveys- ja liikunta-ala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Matkailu-, ravitsemis- ja talousala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Kaikki YAMK-koulutukset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Yliopistokoulutus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Humanistinen ja kasvatusala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Kulttuuriala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Yhteiskuntatieteiden, liiketalouden ja hallinnon 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Luonnontieteiden 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Tekniikan ja liikenteen 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Luonnonvara- ja ympäristöala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Sosiaali-, terveys- ja liikunta-ala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Matkailu-, ravitsemis- ja talousala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 koulutus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66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10" y="679326"/>
            <a:ext cx="8208912" cy="536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9088"/>
            <a:ext cx="8784976" cy="57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82" y="548680"/>
            <a:ext cx="881683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29.4.2016</a:t>
            </a:fld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324301"/>
              </p:ext>
            </p:extLst>
          </p:nvPr>
        </p:nvGraphicFramePr>
        <p:xfrm>
          <a:off x="457200" y="620688"/>
          <a:ext cx="8229600" cy="55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776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29.4.2016</a:t>
            </a:fld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435991"/>
              </p:ext>
            </p:extLst>
          </p:nvPr>
        </p:nvGraphicFramePr>
        <p:xfrm>
          <a:off x="457200" y="620688"/>
          <a:ext cx="8229600" cy="55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539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555FCF3C76F04FA82D21591F1FF7A2" ma:contentTypeVersion="3" ma:contentTypeDescription="Luo uusi asiakirja." ma:contentTypeScope="" ma:versionID="4f9689f0abe6418f7629e215e72d5e29">
  <xsd:schema xmlns:xsd="http://www.w3.org/2001/XMLSchema" xmlns:xs="http://www.w3.org/2001/XMLSchema" xmlns:p="http://schemas.microsoft.com/office/2006/metadata/properties" xmlns:ns2="c83af3b0-73e8-49f6-8b38-6e355a385b83" targetNamespace="http://schemas.microsoft.com/office/2006/metadata/properties" ma:root="true" ma:fieldsID="94903afe7a5f155b8642a4ff1279da37" ns2:_="">
    <xsd:import namespace="c83af3b0-73e8-49f6-8b38-6e355a385b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af3b0-73e8-49f6-8b38-6e355a385b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3D77B3-1BC1-42C4-8D60-169394DCD41A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83af3b0-73e8-49f6-8b38-6e355a385b8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F16D06F-7B54-487C-8047-2E3DB942F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af3b0-73e8-49f6-8b38-6e355a385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AB8227-C863-4EE3-AE1A-E6189A9EF2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5347</TotalTime>
  <Words>1085</Words>
  <Application>Microsoft Office PowerPoint</Application>
  <PresentationFormat>Näytössä katseltava diaesitys (4:3)</PresentationFormat>
  <Paragraphs>477</Paragraphs>
  <Slides>15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Office-teema</vt:lpstr>
      <vt:lpstr>Office Theme</vt:lpstr>
      <vt:lpstr>Tilastoja kevään 2016 yhteishausta</vt:lpstr>
      <vt:lpstr>Vetovoimaisuus: ensisijaiset hakijat/ aloituspaikat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     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Käyttäjä1</dc:creator>
  <cp:lastModifiedBy>Tapio Huttula</cp:lastModifiedBy>
  <cp:revision>105</cp:revision>
  <dcterms:created xsi:type="dcterms:W3CDTF">2013-12-02T14:18:00Z</dcterms:created>
  <dcterms:modified xsi:type="dcterms:W3CDTF">2016-04-29T08:03:22Z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0x010100BF555FCF3C76F04FA82D21591F1FF7A2</vt:lpwstr>
  </property>
</Properties>
</file>